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4" r:id="rId3"/>
    <p:sldId id="285" r:id="rId4"/>
    <p:sldId id="292" r:id="rId5"/>
    <p:sldId id="287" r:id="rId6"/>
    <p:sldId id="298" r:id="rId7"/>
    <p:sldId id="299" r:id="rId8"/>
    <p:sldId id="301" r:id="rId9"/>
    <p:sldId id="302" r:id="rId10"/>
    <p:sldId id="300" r:id="rId11"/>
    <p:sldId id="290" r:id="rId12"/>
    <p:sldId id="288" r:id="rId13"/>
    <p:sldId id="303" r:id="rId14"/>
    <p:sldId id="291" r:id="rId15"/>
    <p:sldId id="296" r:id="rId16"/>
    <p:sldId id="297" r:id="rId17"/>
    <p:sldId id="293" r:id="rId18"/>
    <p:sldId id="294" r:id="rId19"/>
    <p:sldId id="295" r:id="rId20"/>
    <p:sldId id="282" r:id="rId21"/>
    <p:sldId id="283" r:id="rId22"/>
  </p:sldIdLst>
  <p:sldSz cx="9144000" cy="5143500" type="screen16x9"/>
  <p:notesSz cx="6858000" cy="9144000"/>
  <p:embeddedFontLs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Fira Code Medium" panose="020B0609050000020004" pitchFamily="49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7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Redux was great to improve React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applictions</a:t>
            </a:r>
            <a:r>
              <a:rPr lang="en-GB" baseline="0" dirty="0" smtClean="0"/>
              <a:t> but not needed with Flutter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68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 smtClean="0"/>
              <a:t>5 let the Widgets rule not some central state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2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3. Example a Page that edits</a:t>
            </a:r>
            <a:r>
              <a:rPr lang="en-GB" baseline="0" dirty="0" smtClean="0"/>
              <a:t> user profiles should not call a function in the </a:t>
            </a:r>
            <a:r>
              <a:rPr lang="en-GB" baseline="0" dirty="0" err="1" smtClean="0"/>
              <a:t>InvoiceManage</a:t>
            </a:r>
            <a:r>
              <a:rPr lang="en-GB" baseline="0" dirty="0" smtClean="0"/>
              <a:t> if there is a business necessity to interact then the </a:t>
            </a:r>
            <a:r>
              <a:rPr lang="en-GB" baseline="0" dirty="0" err="1" smtClean="0"/>
              <a:t>UserManager</a:t>
            </a:r>
            <a:r>
              <a:rPr lang="en-GB" baseline="0" dirty="0" smtClean="0"/>
              <a:t> should deal with that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6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joinorcreate.com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lido/awesome-flutter" TargetMode="External"/><Relationship Id="rId5" Type="http://schemas.openxmlformats.org/officeDocument/2006/relationships/hyperlink" Target="https://github.com/flutter/plugins/blob/master/FlutterFire.md" TargetMode="External"/><Relationship Id="rId4" Type="http://schemas.openxmlformats.org/officeDocument/2006/relationships/hyperlink" Target="https://github.com/flutter/flutte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RxVMS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smtClean="0"/>
              <a:t>A practical reactive </a:t>
            </a:r>
            <a:r>
              <a:rPr lang="en-GB" sz="2000" dirty="0" smtClean="0"/>
              <a:t>architecture</a:t>
            </a:r>
            <a:r>
              <a:rPr lang="de-DE" sz="2000" dirty="0" smtClean="0"/>
              <a:t> for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>
                <a:latin typeface="Montserrat"/>
                <a:ea typeface="Montserrat"/>
                <a:cs typeface="Montserrat"/>
                <a:sym typeface="Montserrat"/>
              </a:rPr>
              <a:t>Thomas Burkhart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>
                <a:latin typeface="Montserrat"/>
                <a:ea typeface="Montserrat"/>
                <a:cs typeface="Montserrat"/>
                <a:sym typeface="Montserrat"/>
              </a:rPr>
              <a:t>FlutterLDN</a:t>
            </a:r>
            <a:r>
              <a:rPr lang="de-DE" dirty="0" smtClean="0">
                <a:latin typeface="Montserrat"/>
                <a:ea typeface="Montserrat"/>
                <a:cs typeface="Montserrat"/>
                <a:sym typeface="Montserrat"/>
              </a:rPr>
              <a:t> meetup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24.09. 2018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8596" y="13902"/>
            <a:ext cx="7038900" cy="914100"/>
          </a:xfrm>
        </p:spPr>
        <p:txBody>
          <a:bodyPr/>
          <a:lstStyle/>
          <a:p>
            <a:r>
              <a:rPr lang="en-GB" dirty="0" smtClean="0"/>
              <a:t>Interactions inside an </a:t>
            </a:r>
            <a:r>
              <a:rPr lang="en-GB" dirty="0" err="1" smtClean="0"/>
              <a:t>RxVMS</a:t>
            </a:r>
            <a:r>
              <a:rPr lang="en-GB" dirty="0" smtClean="0"/>
              <a:t> App</a:t>
            </a:r>
            <a:endParaRPr lang="en-GB" dirty="0"/>
          </a:p>
        </p:txBody>
      </p:sp>
      <p:grpSp>
        <p:nvGrpSpPr>
          <p:cNvPr id="29" name="Gruppieren 28"/>
          <p:cNvGrpSpPr/>
          <p:nvPr/>
        </p:nvGrpSpPr>
        <p:grpSpPr>
          <a:xfrm>
            <a:off x="1166586" y="647600"/>
            <a:ext cx="7063014" cy="4251485"/>
            <a:chOff x="494522" y="256592"/>
            <a:chExt cx="11916239" cy="7366238"/>
          </a:xfrm>
        </p:grpSpPr>
        <p:sp>
          <p:nvSpPr>
            <p:cNvPr id="3" name="Rechteck 2"/>
            <p:cNvSpPr/>
            <p:nvPr/>
          </p:nvSpPr>
          <p:spPr>
            <a:xfrm>
              <a:off x="501518" y="2332653"/>
              <a:ext cx="1847461" cy="167017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/>
                <a:t>Login View</a:t>
              </a:r>
              <a:endParaRPr lang="en-GB" sz="1100" dirty="0"/>
            </a:p>
          </p:txBody>
        </p:sp>
        <p:sp>
          <p:nvSpPr>
            <p:cNvPr id="4" name="Ellipse 3"/>
            <p:cNvSpPr/>
            <p:nvPr/>
          </p:nvSpPr>
          <p:spPr>
            <a:xfrm>
              <a:off x="9797142" y="2292366"/>
              <a:ext cx="2613619" cy="167951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/>
                <a:t>Authentication Service</a:t>
              </a:r>
              <a:endParaRPr lang="en-GB" sz="1100" dirty="0"/>
            </a:p>
          </p:txBody>
        </p:sp>
        <p:sp>
          <p:nvSpPr>
            <p:cNvPr id="5" name="Abgerundetes Rechteck 4"/>
            <p:cNvSpPr/>
            <p:nvPr/>
          </p:nvSpPr>
          <p:spPr>
            <a:xfrm>
              <a:off x="4989545" y="2727837"/>
              <a:ext cx="2099388" cy="1754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/>
                <a:t>User Manager</a:t>
              </a:r>
              <a:endParaRPr lang="en-GB" sz="1100" dirty="0"/>
            </a:p>
          </p:txBody>
        </p:sp>
        <p:cxnSp>
          <p:nvCxnSpPr>
            <p:cNvPr id="6" name="Gerade Verbindung mit Pfeil 5"/>
            <p:cNvCxnSpPr>
              <a:stCxn id="13" idx="3"/>
              <a:endCxn id="14" idx="1"/>
            </p:cNvCxnSpPr>
            <p:nvPr/>
          </p:nvCxnSpPr>
          <p:spPr>
            <a:xfrm>
              <a:off x="2341983" y="1143874"/>
              <a:ext cx="2647562" cy="156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/>
            <p:cNvCxnSpPr/>
            <p:nvPr/>
          </p:nvCxnSpPr>
          <p:spPr>
            <a:xfrm flipH="1" flipV="1">
              <a:off x="2341983" y="3867070"/>
              <a:ext cx="2656890" cy="719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/>
            <p:cNvCxnSpPr>
              <a:stCxn id="14" idx="3"/>
              <a:endCxn id="15" idx="2"/>
            </p:cNvCxnSpPr>
            <p:nvPr/>
          </p:nvCxnSpPr>
          <p:spPr>
            <a:xfrm flipV="1">
              <a:off x="7088933" y="1096348"/>
              <a:ext cx="2708208" cy="63137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1288789" y="6447124"/>
              <a:ext cx="1335445" cy="74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</a:rPr>
                <a:t>RxComands</a:t>
              </a:r>
              <a:endParaRPr lang="en-GB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5277892" y="6426139"/>
              <a:ext cx="2849072" cy="74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</a:rPr>
                <a:t>(</a:t>
              </a:r>
              <a:r>
                <a:rPr lang="en-GB" sz="1100" dirty="0" err="1" smtClean="0">
                  <a:solidFill>
                    <a:schemeClr val="bg1">
                      <a:lumMod val="95000"/>
                    </a:schemeClr>
                  </a:solidFill>
                </a:rPr>
                <a:t>async</a:t>
              </a:r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</a:rPr>
                <a:t>) function calls or Streams</a:t>
              </a:r>
              <a:endParaRPr lang="en-GB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003322" y="6426139"/>
              <a:ext cx="2034150" cy="74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95000"/>
                    </a:schemeClr>
                  </a:solidFill>
                </a:rPr>
                <a:t>Observables/Streams</a:t>
              </a:r>
              <a:endParaRPr lang="en-GB" sz="11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Rechteck 11"/>
            <p:cNvSpPr/>
            <p:nvPr/>
          </p:nvSpPr>
          <p:spPr>
            <a:xfrm>
              <a:off x="494522" y="4356522"/>
              <a:ext cx="1847461" cy="167017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/>
                <a:t>Map View</a:t>
              </a:r>
              <a:endParaRPr lang="en-GB" sz="1100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494522" y="308784"/>
              <a:ext cx="1847461" cy="167017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/>
                <a:t>Event Detail View</a:t>
              </a:r>
              <a:endParaRPr lang="en-GB" sz="1100" dirty="0"/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4989545" y="282406"/>
              <a:ext cx="2099388" cy="1754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/>
                <a:t>Event Manager</a:t>
              </a:r>
              <a:endParaRPr lang="en-GB" sz="1100" dirty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9797142" y="256592"/>
              <a:ext cx="2613619" cy="167951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/>
                <a:t>Database Service</a:t>
              </a:r>
              <a:endParaRPr lang="en-GB" sz="1100" dirty="0"/>
            </a:p>
          </p:txBody>
        </p:sp>
        <p:sp>
          <p:nvSpPr>
            <p:cNvPr id="16" name="Ellipse 15"/>
            <p:cNvSpPr/>
            <p:nvPr/>
          </p:nvSpPr>
          <p:spPr>
            <a:xfrm>
              <a:off x="9797142" y="4326188"/>
              <a:ext cx="2613619" cy="167951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/>
                <a:t>Location Service</a:t>
              </a:r>
              <a:endParaRPr lang="en-GB" sz="1100" dirty="0"/>
            </a:p>
          </p:txBody>
        </p:sp>
        <p:cxnSp>
          <p:nvCxnSpPr>
            <p:cNvPr id="17" name="Gerade Verbindung mit Pfeil 16"/>
            <p:cNvCxnSpPr>
              <a:endCxn id="4" idx="2"/>
            </p:cNvCxnSpPr>
            <p:nvPr/>
          </p:nvCxnSpPr>
          <p:spPr>
            <a:xfrm flipV="1">
              <a:off x="7061474" y="3132122"/>
              <a:ext cx="2735668" cy="35623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>
              <a:endCxn id="15" idx="3"/>
            </p:cNvCxnSpPr>
            <p:nvPr/>
          </p:nvCxnSpPr>
          <p:spPr>
            <a:xfrm flipV="1">
              <a:off x="7061474" y="1690143"/>
              <a:ext cx="3118424" cy="1202495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 flipH="1">
              <a:off x="3384555" y="6385679"/>
              <a:ext cx="1180634" cy="247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/>
            <p:nvPr/>
          </p:nvCxnSpPr>
          <p:spPr>
            <a:xfrm flipV="1">
              <a:off x="1288788" y="6390627"/>
              <a:ext cx="1095026" cy="32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/>
            <p:cNvCxnSpPr/>
            <p:nvPr/>
          </p:nvCxnSpPr>
          <p:spPr>
            <a:xfrm flipV="1">
              <a:off x="5922606" y="6377756"/>
              <a:ext cx="1095026" cy="3299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>
              <a:stCxn id="12" idx="3"/>
              <a:endCxn id="16" idx="2"/>
            </p:cNvCxnSpPr>
            <p:nvPr/>
          </p:nvCxnSpPr>
          <p:spPr>
            <a:xfrm flipV="1">
              <a:off x="2341982" y="5165944"/>
              <a:ext cx="7455159" cy="25667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/>
            <p:cNvCxnSpPr/>
            <p:nvPr/>
          </p:nvCxnSpPr>
          <p:spPr>
            <a:xfrm>
              <a:off x="2348979" y="1648703"/>
              <a:ext cx="2701213" cy="12276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/>
            <p:cNvCxnSpPr/>
            <p:nvPr/>
          </p:nvCxnSpPr>
          <p:spPr>
            <a:xfrm>
              <a:off x="2348979" y="3317690"/>
              <a:ext cx="2640566" cy="105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/>
            <p:cNvCxnSpPr>
              <a:stCxn id="5" idx="0"/>
              <a:endCxn id="14" idx="2"/>
            </p:cNvCxnSpPr>
            <p:nvPr/>
          </p:nvCxnSpPr>
          <p:spPr>
            <a:xfrm flipV="1">
              <a:off x="6039239" y="2036562"/>
              <a:ext cx="0" cy="6912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/>
            <p:nvPr/>
          </p:nvCxnSpPr>
          <p:spPr>
            <a:xfrm flipH="1" flipV="1">
              <a:off x="2336153" y="1456158"/>
              <a:ext cx="2656890" cy="719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/>
            <p:cNvSpPr txBox="1"/>
            <p:nvPr/>
          </p:nvSpPr>
          <p:spPr>
            <a:xfrm>
              <a:off x="6039239" y="2258939"/>
              <a:ext cx="492191" cy="453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smtClean="0"/>
                <a:t>**</a:t>
              </a:r>
              <a:endParaRPr lang="en-GB" sz="1050" dirty="0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8264745" y="6263012"/>
              <a:ext cx="3824618" cy="135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smtClean="0">
                  <a:solidFill>
                    <a:schemeClr val="bg1">
                      <a:lumMod val="95000"/>
                    </a:schemeClr>
                  </a:solidFill>
                </a:rPr>
                <a:t>** Can be (</a:t>
              </a:r>
              <a:r>
                <a:rPr lang="en-GB" sz="900" dirty="0" err="1" smtClean="0">
                  <a:solidFill>
                    <a:schemeClr val="bg1">
                      <a:lumMod val="95000"/>
                    </a:schemeClr>
                  </a:solidFill>
                </a:rPr>
                <a:t>async</a:t>
              </a:r>
              <a:r>
                <a:rPr lang="en-GB" sz="900" dirty="0" smtClean="0">
                  <a:solidFill>
                    <a:schemeClr val="bg1">
                      <a:lumMod val="95000"/>
                    </a:schemeClr>
                  </a:solidFill>
                </a:rPr>
                <a:t>) function calls or Streams or </a:t>
              </a:r>
              <a:r>
                <a:rPr lang="en-GB" sz="900" dirty="0" err="1" smtClean="0">
                  <a:solidFill>
                    <a:schemeClr val="bg1">
                      <a:lumMod val="95000"/>
                    </a:schemeClr>
                  </a:solidFill>
                </a:rPr>
                <a:t>RxCommands</a:t>
              </a:r>
              <a:r>
                <a:rPr lang="en-GB" sz="900" dirty="0" smtClean="0">
                  <a:solidFill>
                    <a:schemeClr val="bg1">
                      <a:lumMod val="95000"/>
                    </a:schemeClr>
                  </a:solidFill>
                </a:rPr>
                <a:t>. But should be limited as much as possible to avoid unnecessary coupling.</a:t>
              </a:r>
            </a:p>
            <a:p>
              <a:r>
                <a:rPr lang="en-GB" sz="9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en-GB" sz="9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3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blocks: </a:t>
            </a:r>
            <a:r>
              <a:rPr lang="en-GB" dirty="0" err="1" smtClean="0"/>
              <a:t>ServiceLocator</a:t>
            </a:r>
            <a:r>
              <a:rPr lang="en-GB" dirty="0" smtClean="0"/>
              <a:t> </a:t>
            </a:r>
            <a:r>
              <a:rPr lang="en-GB" dirty="0" err="1" smtClean="0"/>
              <a:t>GetIt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64630"/>
            <a:ext cx="7038900" cy="878470"/>
          </a:xfrm>
        </p:spPr>
        <p:txBody>
          <a:bodyPr/>
          <a:lstStyle/>
          <a:p>
            <a:r>
              <a:rPr lang="en-GB" dirty="0" smtClean="0"/>
              <a:t>Allows the access to registered objects from anywhere in the App</a:t>
            </a:r>
          </a:p>
          <a:p>
            <a:r>
              <a:rPr lang="en-GB" dirty="0" smtClean="0"/>
              <a:t>Objects can be registered with their super type so that the concrete implementation can be exchanged any time.</a:t>
            </a:r>
          </a:p>
          <a:p>
            <a:pPr marL="14605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r="24508"/>
          <a:stretch/>
        </p:blipFill>
        <p:spPr>
          <a:xfrm>
            <a:off x="1402200" y="3703320"/>
            <a:ext cx="6934200" cy="11049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b="5158"/>
          <a:stretch/>
        </p:blipFill>
        <p:spPr>
          <a:xfrm>
            <a:off x="1402200" y="1909130"/>
            <a:ext cx="6934200" cy="133699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402200" y="3320831"/>
            <a:ext cx="2743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</a:t>
            </a:r>
            <a:r>
              <a:rPr lang="en-GB" dirty="0" smtClean="0">
                <a:solidFill>
                  <a:schemeClr val="bg1"/>
                </a:solidFill>
              </a:rPr>
              <a:t>sage: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3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 smtClean="0"/>
              <a:t>Building blocks: </a:t>
            </a:r>
            <a:r>
              <a:rPr lang="en-GB" dirty="0" err="1" smtClean="0"/>
              <a:t>RxCommand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956455"/>
          </a:xfrm>
        </p:spPr>
        <p:txBody>
          <a:bodyPr/>
          <a:lstStyle/>
          <a:p>
            <a:r>
              <a:rPr lang="en-GB" dirty="0" smtClean="0"/>
              <a:t>Wraps a sync/</a:t>
            </a:r>
            <a:r>
              <a:rPr lang="en-GB" dirty="0" err="1" smtClean="0"/>
              <a:t>async</a:t>
            </a:r>
            <a:r>
              <a:rPr lang="en-GB" dirty="0" smtClean="0"/>
              <a:t> function that is executed by calling 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.execute(value)</a:t>
            </a:r>
          </a:p>
          <a:p>
            <a:r>
              <a:rPr lang="en-GB" dirty="0" smtClean="0"/>
              <a:t>Is an 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Observable&lt;</a:t>
            </a:r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r>
              <a:rPr lang="en-GB" dirty="0" smtClean="0"/>
              <a:t> itself</a:t>
            </a:r>
          </a:p>
          <a:p>
            <a:r>
              <a:rPr lang="en-GB" dirty="0" smtClean="0"/>
              <a:t>Is a callable class, so you can assign it directly: </a:t>
            </a:r>
            <a:br>
              <a:rPr lang="en-GB" dirty="0" smtClean="0"/>
            </a:br>
            <a:r>
              <a:rPr lang="en-GB" dirty="0" smtClean="0"/>
              <a:t> </a:t>
            </a:r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onTextChanged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myManager.onSearchChangedCommand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, </a:t>
            </a:r>
            <a:endParaRPr lang="en-GB" dirty="0"/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RxCommand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5" name="Flussdiagramm: Gespeicherte Daten 4"/>
          <p:cNvSpPr/>
          <p:nvPr/>
        </p:nvSpPr>
        <p:spPr>
          <a:xfrm flipH="1">
            <a:off x="1075470" y="2345055"/>
            <a:ext cx="1782030" cy="401995"/>
          </a:xfrm>
          <a:prstGeom prst="flowChartOnlineStorag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 smtClean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 smtClean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smtClean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 smtClean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 smtClean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9" name="Flussdiagramm: Gespeicherte Daten 8"/>
          <p:cNvSpPr/>
          <p:nvPr/>
        </p:nvSpPr>
        <p:spPr>
          <a:xfrm flipH="1">
            <a:off x="6776278" y="3443155"/>
            <a:ext cx="2215321" cy="38878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smtClean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 smtClean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6776279" y="216197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 smtClean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flipH="1">
            <a:off x="6776279" y="266140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500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results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/>
            </a:r>
            <a:b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err="1" smtClean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CommandResult</a:t>
            </a:r>
            <a:r>
              <a:rPr lang="en-GB" dirty="0" smtClean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 smtClean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 smtClean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&gt; 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945930" y="4762500"/>
            <a:ext cx="974310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Observable&lt;</a:t>
            </a:r>
            <a:r>
              <a:rPr lang="en-GB" sz="900" dirty="0" smtClean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64788"/>
            <a:ext cx="7038900" cy="604470"/>
          </a:xfrm>
        </p:spPr>
        <p:txBody>
          <a:bodyPr/>
          <a:lstStyle/>
          <a:p>
            <a:r>
              <a:rPr lang="en-GB" dirty="0" err="1" smtClean="0"/>
              <a:t>RxCommand</a:t>
            </a:r>
            <a:r>
              <a:rPr lang="en-GB" dirty="0" smtClean="0"/>
              <a:t>  usage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3963" y="669258"/>
            <a:ext cx="5466398" cy="62957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619" y="1476769"/>
            <a:ext cx="7946084" cy="356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self responsible Widget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widget either gets its needed data passed in the constructor or ‘organizes’ it on their own behalf</a:t>
            </a:r>
          </a:p>
          <a:p>
            <a:r>
              <a:rPr lang="en-GB" dirty="0"/>
              <a:t>d</a:t>
            </a:r>
            <a:r>
              <a:rPr lang="en-GB" dirty="0" smtClean="0"/>
              <a:t>ecides to  which data </a:t>
            </a:r>
            <a:r>
              <a:rPr lang="en-GB" dirty="0"/>
              <a:t>updates </a:t>
            </a:r>
            <a:r>
              <a:rPr lang="en-GB" dirty="0" smtClean="0"/>
              <a:t>it subscribes or which data it wants to pull</a:t>
            </a:r>
          </a:p>
          <a:p>
            <a:r>
              <a:rPr lang="en-GB" dirty="0" smtClean="0"/>
              <a:t>only uses Managers/ Services if data outside its own state has to be used / modified</a:t>
            </a:r>
          </a:p>
          <a:p>
            <a:r>
              <a:rPr lang="en-GB" dirty="0" smtClean="0"/>
              <a:t>may read data directly from Services</a:t>
            </a:r>
          </a:p>
          <a:p>
            <a:r>
              <a:rPr lang="en-GB" dirty="0" smtClean="0"/>
              <a:t>may  read/update data via Managers</a:t>
            </a:r>
          </a:p>
          <a:p>
            <a:r>
              <a:rPr lang="en-GB" dirty="0" smtClean="0"/>
              <a:t>don’t implement business logic beyond their semantic context</a:t>
            </a:r>
          </a:p>
          <a:p>
            <a:r>
              <a:rPr lang="en-GB" dirty="0" smtClean="0"/>
              <a:t>therefore its logic is easy to understand, to test or debug</a:t>
            </a:r>
          </a:p>
          <a:p>
            <a:endParaRPr lang="en-GB" dirty="0" smtClean="0"/>
          </a:p>
          <a:p>
            <a:r>
              <a:rPr lang="en-GB" dirty="0" smtClean="0"/>
              <a:t>Encourages feeling of ownership because you implement all the needed functionality for a Widget/Page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87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23849" y="866775"/>
            <a:ext cx="3854831" cy="3521100"/>
          </a:xfrm>
        </p:spPr>
        <p:txBody>
          <a:bodyPr/>
          <a:lstStyle/>
          <a:p>
            <a:r>
              <a:rPr lang="en-GB" dirty="0" smtClean="0"/>
              <a:t>A real-world project </a:t>
            </a:r>
            <a:br>
              <a:rPr lang="en-GB" dirty="0" smtClean="0"/>
            </a:br>
            <a:r>
              <a:rPr lang="en-GB" dirty="0" smtClean="0"/>
              <a:t>using </a:t>
            </a:r>
            <a:r>
              <a:rPr lang="en-GB" dirty="0" err="1" smtClean="0"/>
              <a:t>RxVMS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JoinOrCreate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2000" dirty="0">
                <a:hlinkClick r:id="rId2"/>
              </a:rPr>
              <a:t>http://joinorcreate.com/</a:t>
            </a:r>
            <a:endParaRPr lang="en-GB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78" y="224600"/>
            <a:ext cx="2282202" cy="46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8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42680" y="101625"/>
            <a:ext cx="3798900" cy="1493100"/>
          </a:xfrm>
        </p:spPr>
        <p:txBody>
          <a:bodyPr/>
          <a:lstStyle/>
          <a:p>
            <a:r>
              <a:rPr lang="en-GB" dirty="0" smtClean="0"/>
              <a:t>Project structure</a:t>
            </a:r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642680" y="741285"/>
            <a:ext cx="4161943" cy="27366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app</a:t>
            </a:r>
            <a:r>
              <a:rPr lang="en-GB" dirty="0" smtClean="0"/>
              <a:t> contains all pages and page specific Widgets</a:t>
            </a:r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r>
              <a:rPr lang="en-GB" dirty="0"/>
              <a:t>p</a:t>
            </a:r>
            <a:r>
              <a:rPr lang="en-GB" dirty="0" smtClean="0"/>
              <a:t>ages are grouped by there sematic context</a:t>
            </a:r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widgets</a:t>
            </a:r>
            <a:r>
              <a:rPr lang="en-GB" dirty="0" smtClean="0"/>
              <a:t> contain all Widgets that are used on more than one page</a:t>
            </a:r>
          </a:p>
          <a:p>
            <a:pPr>
              <a:lnSpc>
                <a:spcPct val="100000"/>
              </a:lnSpc>
            </a:pPr>
            <a:endParaRPr lang="en-GB" dirty="0" smtClean="0"/>
          </a:p>
          <a:p>
            <a:pPr>
              <a:lnSpc>
                <a:spcPct val="100000"/>
              </a:lnSpc>
            </a:pPr>
            <a:r>
              <a:rPr lang="en-GB" dirty="0" err="1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service_locator.dart</a:t>
            </a:r>
            <a:r>
              <a:rPr lang="en-GB" dirty="0" smtClean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/>
              <a:t>contains the global instance of the </a:t>
            </a:r>
            <a:r>
              <a:rPr lang="en-GB" dirty="0" err="1"/>
              <a:t>ServiceLocator</a:t>
            </a:r>
            <a:r>
              <a:rPr lang="en-GB" dirty="0"/>
              <a:t> 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sl</a:t>
            </a:r>
            <a:r>
              <a:rPr lang="en-GB" dirty="0"/>
              <a:t>) and all object registrations.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clrChange>
              <a:clrFrom>
                <a:srgbClr val="252526"/>
              </a:clrFrom>
              <a:clrTo>
                <a:srgbClr val="2525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5548" y="0"/>
            <a:ext cx="3391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9880" y="149910"/>
            <a:ext cx="7038900" cy="590988"/>
          </a:xfrm>
        </p:spPr>
        <p:txBody>
          <a:bodyPr/>
          <a:lstStyle/>
          <a:p>
            <a:r>
              <a:rPr lang="en-GB" dirty="0" err="1" smtClean="0"/>
              <a:t>ListView</a:t>
            </a:r>
            <a:r>
              <a:rPr lang="en-GB" dirty="0" smtClean="0"/>
              <a:t> with search field</a:t>
            </a:r>
            <a:endParaRPr lang="en-GB" dirty="0"/>
          </a:p>
        </p:txBody>
      </p:sp>
      <p:pic>
        <p:nvPicPr>
          <p:cNvPr id="5" name="searchfiel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4347.2895"/>
                    <p14:bmk name="Textmarke 2" time="16664.61"/>
                    <p14:bmk name="Textmarke 3" time="33225.7132"/>
                    <p14:bmk name="Textmarke 4" time="45646.540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8920" y="649458"/>
            <a:ext cx="6547485" cy="428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2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965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5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6" dur="60965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Textmarke 1"/>
                      </p:tgtEl>
                    </p:cond>
                  </p:nextCondLst>
                </p:seq>
                <p:seq concurrent="1" nextAc="seek">
                  <p:cTn id="17" restart="whenNotActive" fill="hold" evtFilter="cancelBubble" nodeType="interactiveSeq">
                    <p:stCondLst>
                      <p:cond evt="onMediaBookmark" delay="0">
                        <p:tgtEl>
                          <p14:bmkTgt spid="5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" fill="hold">
                          <p:stCondLst>
                            <p:cond delay="0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1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5" dur="60965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Textmarke 2"/>
                      </p:tgtEl>
                    </p:cond>
                  </p:nextCondLst>
                </p:seq>
                <p:seq concurrent="1" nextAc="seek">
                  <p:cTn id="26" restart="whenNotActive" fill="hold" evtFilter="cancelBubble" nodeType="interactiveSeq">
                    <p:stCondLst>
                      <p:cond evt="onMediaBookmark" delay="0">
                        <p:tgtEl>
                          <p14:bmkTgt spid="5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7" fill="hold">
                          <p:stCondLst>
                            <p:cond delay="0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0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4" dur="60965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Textmarke 3"/>
                      </p:tgtEl>
                    </p:cond>
                  </p:nextCondLst>
                </p:seq>
                <p:seq concurrent="1" nextAc="seek">
                  <p:cTn id="35" restart="whenNotActive" fill="hold" evtFilter="cancelBubble" nodeType="interactiveSeq">
                    <p:stCondLst>
                      <p:cond evt="onMediaBookmark" delay="0">
                        <p:tgtEl>
                          <p14:bmkTgt spid="5" bmkName="Textmarke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6" fill="hold">
                          <p:stCondLst>
                            <p:cond delay="0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9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60965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Textmarke 4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965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90988"/>
          </a:xfrm>
        </p:spPr>
        <p:txBody>
          <a:bodyPr/>
          <a:lstStyle/>
          <a:p>
            <a:r>
              <a:rPr lang="en-GB" dirty="0" smtClean="0"/>
              <a:t>Uploading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186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90988"/>
          </a:xfrm>
        </p:spPr>
        <p:txBody>
          <a:bodyPr/>
          <a:lstStyle/>
          <a:p>
            <a:r>
              <a:rPr lang="en-GB" dirty="0" smtClean="0"/>
              <a:t>Deleting Events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44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91740"/>
            <a:ext cx="7038900" cy="914100"/>
          </a:xfrm>
        </p:spPr>
        <p:txBody>
          <a:bodyPr/>
          <a:lstStyle/>
          <a:p>
            <a:r>
              <a:rPr lang="de-DE" dirty="0" smtClean="0"/>
              <a:t>Why another </a:t>
            </a:r>
            <a:r>
              <a:rPr lang="en-GB" dirty="0" smtClean="0"/>
              <a:t>architecture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297500" y="601980"/>
            <a:ext cx="7038900" cy="44043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dirty="0"/>
              <a:t>Most existing architectures like MVP/MVVM don‘t match the reactive View updating  of Flutter</a:t>
            </a:r>
            <a:r>
              <a:rPr lang="en-GB" dirty="0" smtClean="0"/>
              <a:t>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dirty="0" smtClean="0"/>
              <a:t>redux is one </a:t>
            </a:r>
            <a:r>
              <a:rPr lang="en-GB" dirty="0"/>
              <a:t>of the most recommend </a:t>
            </a:r>
            <a:r>
              <a:rPr lang="en-GB" dirty="0" smtClean="0"/>
              <a:t>patterns but:</a:t>
            </a:r>
            <a:endParaRPr lang="en-GB" dirty="0"/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About 30% more boiler plate code than using </a:t>
            </a:r>
            <a:r>
              <a:rPr lang="en-GB" dirty="0" err="1"/>
              <a:t>RxVMS</a:t>
            </a:r>
            <a:endParaRPr lang="en-GB" dirty="0"/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Hard to read and to explore new redux code base (F12 doesn’t help)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Hard to understand for </a:t>
            </a:r>
            <a:r>
              <a:rPr lang="en-GB" dirty="0" smtClean="0"/>
              <a:t>beginners, </a:t>
            </a:r>
            <a:r>
              <a:rPr lang="en-GB" dirty="0"/>
              <a:t>starting with the </a:t>
            </a:r>
            <a:r>
              <a:rPr lang="en-GB" dirty="0" err="1" smtClean="0"/>
              <a:t>namings</a:t>
            </a:r>
            <a:r>
              <a:rPr lang="en-GB" dirty="0" smtClean="0"/>
              <a:t> (why </a:t>
            </a:r>
            <a:r>
              <a:rPr lang="en-GB" dirty="0"/>
              <a:t>are reducer called reducers when they don’t reduce </a:t>
            </a:r>
            <a:r>
              <a:rPr lang="en-GB" dirty="0" smtClean="0"/>
              <a:t>anything?).</a:t>
            </a:r>
            <a:endParaRPr lang="en-GB" dirty="0"/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/>
              <a:t>Extremely rigid making it difficult if you have to step outside the </a:t>
            </a:r>
            <a:r>
              <a:rPr lang="en-GB" dirty="0" smtClean="0"/>
              <a:t>pattern</a:t>
            </a:r>
          </a:p>
          <a:p>
            <a:pPr lvl="1">
              <a:lnSpc>
                <a:spcPct val="120000"/>
              </a:lnSpc>
              <a:spcBef>
                <a:spcPts val="500"/>
              </a:spcBef>
            </a:pPr>
            <a:r>
              <a:rPr lang="en-GB" dirty="0" smtClean="0"/>
              <a:t>Doesn’t fit well the Stream interface of Firebase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 err="1" smtClean="0"/>
              <a:t>InheritedModel</a:t>
            </a:r>
            <a:r>
              <a:rPr lang="en-GB" dirty="0"/>
              <a:t>, </a:t>
            </a:r>
            <a:r>
              <a:rPr lang="en-GB" dirty="0" err="1"/>
              <a:t>InheritedWidget</a:t>
            </a:r>
            <a:r>
              <a:rPr lang="en-GB" dirty="0"/>
              <a:t>, </a:t>
            </a:r>
            <a:r>
              <a:rPr lang="en-GB" dirty="0" err="1"/>
              <a:t>ScopedModel</a:t>
            </a:r>
            <a:endParaRPr lang="en-GB" dirty="0"/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 smtClean="0"/>
              <a:t> </a:t>
            </a:r>
            <a:r>
              <a:rPr lang="en-GB" dirty="0"/>
              <a:t>To closely coupled to UI code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No clear assignment of responsibilities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Hard to explore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 smtClean="0"/>
              <a:t>BLOC </a:t>
            </a:r>
            <a:endParaRPr lang="en-GB" dirty="0"/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/>
              <a:t>No guidance on what is the scope of one BLOCK</a:t>
            </a:r>
          </a:p>
          <a:p>
            <a:pPr lvl="1">
              <a:lnSpc>
                <a:spcPct val="130000"/>
              </a:lnSpc>
              <a:spcBef>
                <a:spcPts val="500"/>
              </a:spcBef>
            </a:pPr>
            <a:r>
              <a:rPr lang="en-GB" dirty="0" err="1"/>
              <a:t>StreamSinks</a:t>
            </a:r>
            <a:r>
              <a:rPr lang="en-GB" dirty="0"/>
              <a:t> used as </a:t>
            </a:r>
            <a:r>
              <a:rPr lang="en-GB" dirty="0" err="1"/>
              <a:t>Eventhandlers</a:t>
            </a:r>
            <a:r>
              <a:rPr lang="en-GB" dirty="0"/>
              <a:t> instead of a command</a:t>
            </a:r>
          </a:p>
        </p:txBody>
      </p:sp>
    </p:spTree>
    <p:extLst>
      <p:ext uri="{BB962C8B-B14F-4D97-AF65-F5344CB8AC3E}">
        <p14:creationId xmlns:p14="http://schemas.microsoft.com/office/powerpoint/2010/main" val="26090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1297500" y="957950"/>
            <a:ext cx="6912000" cy="3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https://flutter.io/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</a:t>
            </a:r>
            <a:r>
              <a:rPr lang="en" sz="1800" u="sng" dirty="0" smtClean="0">
                <a:solidFill>
                  <a:schemeClr val="hlink"/>
                </a:solidFill>
                <a:hlinkClick r:id="rId4"/>
              </a:rPr>
              <a:t>github.com/flutter/flutter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 dirty="0">
                <a:solidFill>
                  <a:schemeClr val="hlink"/>
                </a:solidFill>
                <a:hlinkClick r:id="rId5"/>
              </a:rPr>
              <a:t>https://github.com/flutter/plugins/blob/master/FlutterFire.md</a:t>
            </a:r>
            <a:endParaRPr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 dirty="0" smtClean="0">
                <a:solidFill>
                  <a:schemeClr val="hlink"/>
                </a:solidFill>
                <a:hlinkClick r:id="rId6"/>
              </a:rPr>
              <a:t>https</a:t>
            </a:r>
            <a:r>
              <a:rPr lang="en" sz="1800" u="sng" dirty="0">
                <a:solidFill>
                  <a:schemeClr val="hlink"/>
                </a:solidFill>
                <a:hlinkClick r:id="rId6"/>
              </a:rPr>
              <a:t>://</a:t>
            </a:r>
            <a:r>
              <a:rPr lang="en" sz="1800" u="sng" dirty="0" smtClean="0">
                <a:solidFill>
                  <a:schemeClr val="hlink"/>
                </a:solidFill>
                <a:hlinkClick r:id="rId6"/>
              </a:rPr>
              <a:t>github.com/Solido/awesome-flutter</a:t>
            </a:r>
            <a:endParaRPr lang="en" sz="1800" u="sng" dirty="0" smtClean="0">
              <a:solidFill>
                <a:schemeClr val="hlink"/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 smtClean="0">
                <a:solidFill>
                  <a:schemeClr val="hlink"/>
                </a:solidFill>
              </a:rPr>
              <a:t>My </a:t>
            </a:r>
            <a:r>
              <a:rPr lang="de-DE" sz="1800" dirty="0" err="1" smtClean="0">
                <a:solidFill>
                  <a:schemeClr val="hlink"/>
                </a:solidFill>
              </a:rPr>
              <a:t>blog</a:t>
            </a:r>
            <a:r>
              <a:rPr lang="de-DE" sz="1800" dirty="0" smtClean="0">
                <a:solidFill>
                  <a:schemeClr val="hlink"/>
                </a:solidFill>
              </a:rPr>
              <a:t>: </a:t>
            </a:r>
            <a:r>
              <a:rPr lang="de-DE" sz="1800" u="sng" dirty="0" smtClean="0">
                <a:solidFill>
                  <a:schemeClr val="hlink"/>
                </a:solidFill>
              </a:rPr>
              <a:t>https</a:t>
            </a:r>
            <a:r>
              <a:rPr lang="de-DE" sz="1800" u="sng" dirty="0">
                <a:solidFill>
                  <a:schemeClr val="hlink"/>
                </a:solidFill>
              </a:rPr>
              <a:t>://www.burkharts.net/apps/blog/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Goals of </a:t>
            </a:r>
            <a:r>
              <a:rPr lang="en-GB" dirty="0" err="1" smtClean="0"/>
              <a:t>RxVMS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GB" dirty="0" smtClean="0"/>
              <a:t>Easy to explore and to understand </a:t>
            </a:r>
            <a:br>
              <a:rPr lang="en-GB" dirty="0" smtClean="0"/>
            </a:br>
            <a:r>
              <a:rPr lang="en-GB" sz="1000" dirty="0" smtClean="0"/>
              <a:t>( given that you  have understood the concept of Streams )</a:t>
            </a:r>
            <a:endParaRPr lang="en-GB" dirty="0" smtClean="0"/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No configuration by convention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Avoiding black magic of a framework </a:t>
            </a:r>
            <a:r>
              <a:rPr lang="en-GB" dirty="0"/>
              <a:t>(violates 1</a:t>
            </a:r>
            <a:r>
              <a:rPr lang="en-GB" dirty="0" smtClean="0"/>
              <a:t>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Encourage the feeling of work ownership when working on a team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Clear separation of concerns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Easy to test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Able to scale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Minimal boring boilerplate code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Not too rigid to be flexible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Fun to work with</a:t>
            </a:r>
          </a:p>
          <a:p>
            <a:pPr marL="488950" indent="-342900">
              <a:buFont typeface="+mj-lt"/>
              <a:buAutoNum type="arabicPeriod"/>
            </a:pP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 smtClean="0"/>
              <a:t>Highly Reactive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95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90512"/>
            <a:ext cx="5715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976" y="87897"/>
            <a:ext cx="7038900" cy="620763"/>
          </a:xfrm>
        </p:spPr>
        <p:txBody>
          <a:bodyPr/>
          <a:lstStyle/>
          <a:p>
            <a:r>
              <a:rPr lang="en-GB" dirty="0" smtClean="0"/>
              <a:t>Structure of a </a:t>
            </a:r>
            <a:r>
              <a:rPr lang="en-GB" dirty="0" err="1" smtClean="0"/>
              <a:t>RxVMS</a:t>
            </a:r>
            <a:r>
              <a:rPr lang="en-GB" dirty="0" smtClean="0"/>
              <a:t> App</a:t>
            </a:r>
            <a:endParaRPr lang="en-GB" dirty="0"/>
          </a:p>
        </p:txBody>
      </p:sp>
      <p:sp>
        <p:nvSpPr>
          <p:cNvPr id="3" name="Rechteck 2"/>
          <p:cNvSpPr/>
          <p:nvPr/>
        </p:nvSpPr>
        <p:spPr>
          <a:xfrm>
            <a:off x="1371600" y="887900"/>
            <a:ext cx="5500476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 smtClean="0"/>
              <a:t>ViewS</a:t>
            </a:r>
            <a:endParaRPr lang="en-GB" sz="1100" cap="all" dirty="0"/>
          </a:p>
        </p:txBody>
      </p:sp>
      <p:sp>
        <p:nvSpPr>
          <p:cNvPr id="14" name="Abgerundetes Rechteck 13"/>
          <p:cNvSpPr/>
          <p:nvPr/>
        </p:nvSpPr>
        <p:spPr>
          <a:xfrm>
            <a:off x="1371600" y="2179635"/>
            <a:ext cx="5500476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 smtClean="0"/>
              <a:t>ManagerS</a:t>
            </a:r>
            <a:endParaRPr lang="en-GB" sz="1100" cap="all" dirty="0"/>
          </a:p>
        </p:txBody>
      </p:sp>
      <p:sp>
        <p:nvSpPr>
          <p:cNvPr id="15" name="Ellipse 14"/>
          <p:cNvSpPr/>
          <p:nvPr/>
        </p:nvSpPr>
        <p:spPr>
          <a:xfrm>
            <a:off x="1371600" y="3615686"/>
            <a:ext cx="5500476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 smtClean="0"/>
              <a:t>ServiceS</a:t>
            </a:r>
            <a:endParaRPr lang="en-GB" sz="1100" cap="all" dirty="0"/>
          </a:p>
        </p:txBody>
      </p:sp>
      <p:sp>
        <p:nvSpPr>
          <p:cNvPr id="35" name="Rechteck 34"/>
          <p:cNvSpPr/>
          <p:nvPr/>
        </p:nvSpPr>
        <p:spPr>
          <a:xfrm>
            <a:off x="7098030" y="884260"/>
            <a:ext cx="760836" cy="37145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GB" cap="all" dirty="0" smtClean="0">
                <a:solidFill>
                  <a:schemeClr val="tx1"/>
                </a:solidFill>
              </a:rPr>
              <a:t>Domain Objects</a:t>
            </a:r>
            <a:endParaRPr lang="en-GB" cap="all" dirty="0">
              <a:solidFill>
                <a:schemeClr val="tx1"/>
              </a:solidFill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8191500" y="884261"/>
            <a:ext cx="731520" cy="2384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180000" rIns="36000" bIns="72000" rtlCol="0" anchor="ctr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GB" sz="1200" cap="all" dirty="0" err="1" smtClean="0">
                <a:solidFill>
                  <a:schemeClr val="tx1"/>
                </a:solidFill>
              </a:rPr>
              <a:t>AggregatorsAdapters</a:t>
            </a:r>
            <a:endParaRPr lang="en-GB" sz="12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Services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39483"/>
            <a:ext cx="7038900" cy="3339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Encapsulate functionality beyond the Apps </a:t>
            </a:r>
            <a:r>
              <a:rPr lang="en-GB" dirty="0" err="1" smtClean="0"/>
              <a:t>bounderies</a:t>
            </a:r>
            <a:r>
              <a:rPr lang="en-GB" dirty="0" smtClean="0"/>
              <a:t> like: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REST APIs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Databases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OS Services like Contacts / Calendar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Hardware features like Location, acceleration sensors</a:t>
            </a:r>
            <a:br>
              <a:rPr lang="en-GB" dirty="0" smtClean="0"/>
            </a:b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Convert data from / to the external data format (e.g. JSON) to domain objects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Don’t change any App State on their own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Each Service should only wrap one external aspect.</a:t>
            </a:r>
          </a:p>
        </p:txBody>
      </p:sp>
    </p:spTree>
    <p:extLst>
      <p:ext uri="{BB962C8B-B14F-4D97-AF65-F5344CB8AC3E}">
        <p14:creationId xmlns:p14="http://schemas.microsoft.com/office/powerpoint/2010/main" val="18028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Managers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/>
              <a:t>Wrap </a:t>
            </a:r>
            <a:r>
              <a:rPr lang="en-GB" b="1" dirty="0" smtClean="0"/>
              <a:t>semantically related </a:t>
            </a:r>
            <a:r>
              <a:rPr lang="en-GB" dirty="0" smtClean="0"/>
              <a:t>business logic e.g.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User Management/Authentication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Notification Management</a:t>
            </a:r>
          </a:p>
          <a:p>
            <a:pPr lvl="1">
              <a:lnSpc>
                <a:spcPct val="100000"/>
              </a:lnSpc>
            </a:pPr>
            <a:r>
              <a:rPr lang="en-GB" dirty="0" smtClean="0"/>
              <a:t>Invoices</a:t>
            </a:r>
            <a:br>
              <a:rPr lang="en-GB" dirty="0" smtClean="0"/>
            </a:br>
            <a:endParaRPr lang="en-GB" dirty="0" smtClean="0"/>
          </a:p>
          <a:p>
            <a:pPr marL="444500" indent="-285750">
              <a:lnSpc>
                <a:spcPct val="150000"/>
              </a:lnSpc>
            </a:pPr>
            <a:r>
              <a:rPr lang="en-GB" dirty="0" smtClean="0"/>
              <a:t>No direct mapping to a specific View (Managers ≠ </a:t>
            </a:r>
            <a:r>
              <a:rPr lang="en-GB" dirty="0" err="1" smtClean="0"/>
              <a:t>ViewModel</a:t>
            </a:r>
            <a:r>
              <a:rPr lang="en-GB" dirty="0" smtClean="0"/>
              <a:t>)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 smtClean="0"/>
              <a:t>Often provide CRUD functionality for domain objects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 smtClean="0"/>
              <a:t>Implement any (business) logic that change App State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 smtClean="0"/>
              <a:t> Therefore use Services / other Managers</a:t>
            </a:r>
            <a:br>
              <a:rPr lang="en-GB" dirty="0" smtClean="0"/>
            </a:br>
            <a:endParaRPr lang="en-GB" dirty="0" smtClean="0"/>
          </a:p>
          <a:p>
            <a:pPr marL="444500" indent="-285750">
              <a:lnSpc>
                <a:spcPct val="150000"/>
              </a:lnSpc>
            </a:pPr>
            <a:r>
              <a:rPr lang="en-GB" dirty="0" smtClean="0"/>
              <a:t>Provide Commands/ Data Streams for the UI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 smtClean="0"/>
              <a:t>Are accessed by </a:t>
            </a:r>
            <a:r>
              <a:rPr lang="en-GB" dirty="0" err="1" smtClean="0"/>
              <a:t>ServiceLocator</a:t>
            </a:r>
            <a:r>
              <a:rPr lang="en-GB" dirty="0" smtClean="0"/>
              <a:t> or DI.</a:t>
            </a:r>
          </a:p>
        </p:txBody>
      </p:sp>
    </p:spTree>
    <p:extLst>
      <p:ext uri="{BB962C8B-B14F-4D97-AF65-F5344CB8AC3E}">
        <p14:creationId xmlns:p14="http://schemas.microsoft.com/office/powerpoint/2010/main" val="6922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21080"/>
            <a:ext cx="7191180" cy="3817620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400" dirty="0" smtClean="0"/>
              <a:t>Full Page or Custom View</a:t>
            </a:r>
          </a:p>
          <a:p>
            <a:pPr>
              <a:lnSpc>
                <a:spcPct val="150000"/>
              </a:lnSpc>
            </a:pPr>
            <a:r>
              <a:rPr lang="en-GB" sz="1400" b="1" dirty="0" smtClean="0"/>
              <a:t>Are self responsible </a:t>
            </a:r>
          </a:p>
          <a:p>
            <a:pPr>
              <a:lnSpc>
                <a:spcPct val="150000"/>
              </a:lnSpc>
            </a:pPr>
            <a:r>
              <a:rPr lang="en-GB" sz="1400" dirty="0" smtClean="0"/>
              <a:t>Select which data they need from </a:t>
            </a:r>
            <a:r>
              <a:rPr lang="en-GB" sz="1400" b="1" dirty="0" smtClean="0"/>
              <a:t>Managers</a:t>
            </a:r>
            <a:r>
              <a:rPr lang="en-GB" sz="1400" dirty="0" smtClean="0"/>
              <a:t> or directly from </a:t>
            </a:r>
            <a:r>
              <a:rPr lang="en-GB" sz="1400" b="1" dirty="0" smtClean="0"/>
              <a:t>Services </a:t>
            </a:r>
            <a:r>
              <a:rPr lang="en-GB" sz="1400" dirty="0" smtClean="0"/>
              <a:t>typically by listening on Streams</a:t>
            </a:r>
            <a:endParaRPr lang="en-GB" sz="1400" b="1" dirty="0" smtClean="0"/>
          </a:p>
          <a:p>
            <a:pPr>
              <a:lnSpc>
                <a:spcPct val="150000"/>
              </a:lnSpc>
            </a:pPr>
            <a:r>
              <a:rPr lang="en-GB" sz="1400" dirty="0" smtClean="0"/>
              <a:t>Modify data by using </a:t>
            </a:r>
            <a:r>
              <a:rPr lang="en-GB" sz="1400" b="1" dirty="0" smtClean="0"/>
              <a:t>Commands</a:t>
            </a:r>
            <a:r>
              <a:rPr lang="en-GB" sz="1400" dirty="0" smtClean="0"/>
              <a:t> in </a:t>
            </a:r>
            <a:r>
              <a:rPr lang="en-GB" sz="1400" b="1" dirty="0" smtClean="0"/>
              <a:t>Managers</a:t>
            </a:r>
          </a:p>
          <a:p>
            <a:pPr>
              <a:lnSpc>
                <a:spcPct val="150000"/>
              </a:lnSpc>
            </a:pPr>
            <a:endParaRPr lang="en-GB" sz="1400" dirty="0" smtClean="0"/>
          </a:p>
          <a:p>
            <a:pPr>
              <a:lnSpc>
                <a:spcPct val="150000"/>
              </a:lnSpc>
            </a:pPr>
            <a:r>
              <a:rPr lang="en-GB" sz="1400" b="1" dirty="0" smtClean="0"/>
              <a:t>Don’t modify</a:t>
            </a:r>
            <a:r>
              <a:rPr lang="en-GB" sz="1400" dirty="0" smtClean="0"/>
              <a:t> </a:t>
            </a:r>
            <a:r>
              <a:rPr lang="en-GB" sz="1400" b="1" dirty="0" smtClean="0"/>
              <a:t>data / state </a:t>
            </a:r>
            <a:r>
              <a:rPr lang="en-GB" sz="1400" dirty="0" smtClean="0"/>
              <a:t>by using Services</a:t>
            </a:r>
          </a:p>
          <a:p>
            <a:pPr>
              <a:lnSpc>
                <a:spcPct val="150000"/>
              </a:lnSpc>
            </a:pPr>
            <a:r>
              <a:rPr lang="en-GB" sz="1400" b="1" dirty="0" smtClean="0"/>
              <a:t>Don’t change any state </a:t>
            </a:r>
            <a:r>
              <a:rPr lang="en-GB" sz="1400" dirty="0" smtClean="0"/>
              <a:t>that isn’t related to task the View is made for, that is the duty of business logic inside Managers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948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139650"/>
            <a:ext cx="7038900" cy="573990"/>
          </a:xfrm>
        </p:spPr>
        <p:txBody>
          <a:bodyPr/>
          <a:lstStyle/>
          <a:p>
            <a:r>
              <a:rPr lang="en-GB" dirty="0" smtClean="0"/>
              <a:t>Domain Objects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680745"/>
            <a:ext cx="7038900" cy="124968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Objects that represent real world objects or abstract concepts from the application domain such as: users, invoices, tickets</a:t>
            </a:r>
          </a:p>
          <a:p>
            <a:r>
              <a:rPr lang="en-GB" dirty="0" smtClean="0"/>
              <a:t>If they have methods, they  ONLY change their own internal state, never any other objects</a:t>
            </a:r>
          </a:p>
          <a:p>
            <a:r>
              <a:rPr lang="en-GB" dirty="0" smtClean="0"/>
              <a:t>Often provide factory functions like to/from JSON that Services can use.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297500" y="189753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 smtClean="0"/>
              <a:t>Aggregators</a:t>
            </a:r>
            <a:endParaRPr lang="en-GB" dirty="0"/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297500" y="2471520"/>
            <a:ext cx="7038900" cy="6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 smtClean="0"/>
              <a:t>Wrap multiple Domain Objects so that they can be passed over a Stream as one entity. This can be Lists, Tuples or custom Objects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236540" y="314721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 smtClean="0"/>
              <a:t>Adapters</a:t>
            </a:r>
            <a:endParaRPr lang="en-GB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236540" y="3721200"/>
            <a:ext cx="7038900" cy="104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 smtClean="0"/>
              <a:t>If data conversion from the type of a Domain Object is too complex to be used by a View, the Domain Object can be wrapped inside a Adapter that encapsulates the conversion  </a:t>
            </a:r>
          </a:p>
          <a:p>
            <a:r>
              <a:rPr lang="en-GB" dirty="0" smtClean="0"/>
              <a:t>Rarely needed in Flutter </a:t>
            </a:r>
            <a:r>
              <a:rPr lang="de-DE" dirty="0" smtClean="0"/>
              <a:t>😉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4185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Office PowerPoint</Application>
  <PresentationFormat>Bildschirmpräsentation (16:9)</PresentationFormat>
  <Paragraphs>144</Paragraphs>
  <Slides>21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Lato</vt:lpstr>
      <vt:lpstr>Arial</vt:lpstr>
      <vt:lpstr>Montserrat</vt:lpstr>
      <vt:lpstr>Fira Code Medium</vt:lpstr>
      <vt:lpstr>Focus</vt:lpstr>
      <vt:lpstr>RxVMS A practical reactive architecture for Flutter</vt:lpstr>
      <vt:lpstr>Why another architecture?</vt:lpstr>
      <vt:lpstr>Goals of RxVMS</vt:lpstr>
      <vt:lpstr>PowerPoint-Präsentation</vt:lpstr>
      <vt:lpstr>Structure of a RxVMS App</vt:lpstr>
      <vt:lpstr>Services</vt:lpstr>
      <vt:lpstr>Managers</vt:lpstr>
      <vt:lpstr>Views</vt:lpstr>
      <vt:lpstr>Domain Objects</vt:lpstr>
      <vt:lpstr>Interactions inside an RxVMS App</vt:lpstr>
      <vt:lpstr>Building blocks: ServiceLocator GetIt</vt:lpstr>
      <vt:lpstr>Building blocks: RxCommand</vt:lpstr>
      <vt:lpstr>RxCommand  usage</vt:lpstr>
      <vt:lpstr>The self responsible Widget</vt:lpstr>
      <vt:lpstr>A real-world project  using RxVMS:  JoinOrCreate  http://joinorcreate.com/</vt:lpstr>
      <vt:lpstr>Project structure</vt:lpstr>
      <vt:lpstr>ListView with search field</vt:lpstr>
      <vt:lpstr>Uploading Image</vt:lpstr>
      <vt:lpstr>Deleting Events</vt:lpstr>
      <vt:lpstr>Resources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</dc:title>
  <dc:creator>Thomas Burkhart</dc:creator>
  <cp:lastModifiedBy>Thomas Burkhart</cp:lastModifiedBy>
  <cp:revision>77</cp:revision>
  <dcterms:modified xsi:type="dcterms:W3CDTF">2018-09-23T20:48:01Z</dcterms:modified>
</cp:coreProperties>
</file>